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271" r:id="rId3"/>
    <p:sldId id="323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319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320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22" r:id="rId51"/>
    <p:sldId id="315" r:id="rId52"/>
    <p:sldId id="316" r:id="rId53"/>
    <p:sldId id="317" r:id="rId54"/>
    <p:sldId id="318" r:id="rId5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227"/>
        <p:guide pos="393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F9C0F3-A26D-47D7-A60D-08D015A1B6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 rot="10256978">
            <a:off x="8760250" y="3576329"/>
            <a:ext cx="4208793" cy="4122855"/>
            <a:chOff x="-444096" y="-90212"/>
            <a:chExt cx="4208793" cy="4122855"/>
          </a:xfrm>
        </p:grpSpPr>
        <p:sp>
          <p:nvSpPr>
            <p:cNvPr id="41" name="椭圆 40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361690" y="3613785"/>
            <a:ext cx="592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广西普通高中学业水平考试</a:t>
            </a:r>
            <a:endParaRPr lang="zh-CN" altLang="en-US" sz="32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97730" y="4413250"/>
            <a:ext cx="32486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4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训练指导</a:t>
            </a:r>
            <a:endParaRPr lang="zh-CN" altLang="en-US" sz="48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流程图: 终止 36"/>
          <p:cNvSpPr/>
          <p:nvPr/>
        </p:nvSpPr>
        <p:spPr>
          <a:xfrm>
            <a:off x="5336540" y="5536565"/>
            <a:ext cx="1973580" cy="775335"/>
          </a:xfrm>
          <a:prstGeom prst="flowChartTerminator">
            <a:avLst/>
          </a:prstGeom>
          <a:solidFill>
            <a:srgbClr val="F4C57A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历史</a:t>
            </a:r>
            <a:endParaRPr lang="zh-CN" altLang="en-US" sz="3600" b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199856" y="1475714"/>
            <a:ext cx="8246745" cy="221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3800" dirty="0">
                <a:ln w="22225">
                  <a:solidFill>
                    <a:srgbClr val="E81818"/>
                  </a:solidFill>
                  <a:prstDash val="solid"/>
                </a:ln>
                <a:gradFill>
                  <a:gsLst>
                    <a:gs pos="51300">
                      <a:srgbClr val="FE5F4A"/>
                    </a:gs>
                    <a:gs pos="0">
                      <a:srgbClr val="DF0303"/>
                    </a:gs>
                    <a:gs pos="100000">
                      <a:srgbClr val="FEA06E"/>
                    </a:gs>
                  </a:gsLst>
                  <a:lin ang="5400000" scaled="1"/>
                </a:gradFill>
                <a:effectLst/>
                <a:latin typeface="方正粗黑宋简体" panose="02000000000000000000" charset="-122"/>
                <a:ea typeface="方正粗黑宋简体" panose="02000000000000000000" charset="-122"/>
                <a:sym typeface="微软雅黑" panose="020B0503020204020204" charset="-122"/>
              </a:rPr>
              <a:t>学考金典</a:t>
            </a:r>
            <a:endParaRPr lang="zh-CN" altLang="en-US" sz="13800" dirty="0">
              <a:ln w="22225">
                <a:solidFill>
                  <a:srgbClr val="E81818"/>
                </a:solidFill>
                <a:prstDash val="solid"/>
              </a:ln>
              <a:gradFill>
                <a:gsLst>
                  <a:gs pos="51300">
                    <a:srgbClr val="FE5F4A"/>
                  </a:gs>
                  <a:gs pos="0">
                    <a:srgbClr val="DF0303"/>
                  </a:gs>
                  <a:gs pos="100000">
                    <a:srgbClr val="FEA06E"/>
                  </a:gs>
                </a:gsLst>
                <a:lin ang="5400000" scaled="1"/>
              </a:gradFill>
              <a:effectLst/>
              <a:latin typeface="方正粗黑宋简体" panose="02000000000000000000" charset="-122"/>
              <a:ea typeface="方正粗黑宋简体" panose="02000000000000000000" charset="-122"/>
              <a:sym typeface="微软雅黑" panose="020B0503020204020204" charset="-122"/>
            </a:endParaRPr>
          </a:p>
        </p:txBody>
      </p:sp>
      <p:grpSp>
        <p:nvGrpSpPr>
          <p:cNvPr id="73" name="组合 72" descr="7b0a2020202022776f7264617274223a2022220a7d0a"/>
          <p:cNvGrpSpPr/>
          <p:nvPr/>
        </p:nvGrpSpPr>
        <p:grpSpPr>
          <a:xfrm>
            <a:off x="1912480" y="1475714"/>
            <a:ext cx="8534121" cy="3853667"/>
            <a:chOff x="1364475" y="-496596"/>
            <a:chExt cx="8534121" cy="3853667"/>
          </a:xfrm>
        </p:grpSpPr>
        <p:sp>
          <p:nvSpPr>
            <p:cNvPr id="56" name="椭圆 55"/>
            <p:cNvSpPr/>
            <p:nvPr/>
          </p:nvSpPr>
          <p:spPr>
            <a:xfrm rot="5400000">
              <a:off x="1343050" y="1946288"/>
              <a:ext cx="1432208" cy="1389358"/>
            </a:xfrm>
            <a:prstGeom prst="ellipse">
              <a:avLst/>
            </a:prstGeom>
            <a:pattFill prst="dkDnDiag">
              <a:fgClr>
                <a:srgbClr val="FBEACE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1651851" y="-496596"/>
              <a:ext cx="8246745" cy="2679367"/>
              <a:chOff x="1651851" y="-496596"/>
              <a:chExt cx="8246745" cy="267936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1651851" y="-496596"/>
                <a:ext cx="8246745" cy="22148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/>
                <a:r>
                  <a:rPr lang="zh-CN" altLang="en-US" sz="13800" dirty="0">
                    <a:ln w="22225">
                      <a:solidFill>
                        <a:srgbClr val="E81818"/>
                      </a:solidFill>
                      <a:prstDash val="solid"/>
                    </a:ln>
                    <a:gradFill>
                      <a:gsLst>
                        <a:gs pos="51300">
                          <a:srgbClr val="FE5F4A"/>
                        </a:gs>
                        <a:gs pos="0">
                          <a:srgbClr val="DF0303"/>
                        </a:gs>
                        <a:gs pos="100000">
                          <a:srgbClr val="FEA06E"/>
                        </a:gs>
                      </a:gsLst>
                      <a:lin ang="5400000" scaled="1"/>
                    </a:gradFill>
                    <a:effectLst/>
                    <a:latin typeface="方正粗黑宋简体" panose="02000000000000000000" charset="-122"/>
                    <a:ea typeface="方正粗黑宋简体" panose="02000000000000000000" charset="-122"/>
                    <a:sym typeface="微软雅黑" panose="020B0503020204020204" charset="-122"/>
                  </a:rPr>
                  <a:t>学考金典</a:t>
                </a:r>
                <a:endParaRPr lang="zh-CN" altLang="en-US" sz="13800" dirty="0">
                  <a:ln w="22225">
                    <a:solidFill>
                      <a:srgbClr val="E81818"/>
                    </a:solidFill>
                    <a:prstDash val="solid"/>
                  </a:ln>
                  <a:gradFill>
                    <a:gsLst>
                      <a:gs pos="51300">
                        <a:srgbClr val="FE5F4A"/>
                      </a:gs>
                      <a:gs pos="0">
                        <a:srgbClr val="DF0303"/>
                      </a:gs>
                      <a:gs pos="100000">
                        <a:srgbClr val="FEA06E"/>
                      </a:gs>
                    </a:gsLst>
                    <a:lin ang="5400000" scaled="1"/>
                  </a:gradFill>
                  <a:effectLst/>
                  <a:latin typeface="方正粗黑宋简体" panose="02000000000000000000" charset="-122"/>
                  <a:ea typeface="方正粗黑宋简体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椭圆 56"/>
              <p:cNvSpPr/>
              <p:nvPr/>
            </p:nvSpPr>
            <p:spPr>
              <a:xfrm rot="5400000">
                <a:off x="2054258" y="1599688"/>
                <a:ext cx="600682" cy="565484"/>
              </a:xfrm>
              <a:prstGeom prst="ellipse">
                <a:avLst/>
              </a:prstGeom>
              <a:solidFill>
                <a:srgbClr val="99C9C8">
                  <a:alpha val="1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5400000" flipH="1">
                <a:off x="2993333" y="1501839"/>
                <a:ext cx="321478" cy="311858"/>
              </a:xfrm>
              <a:prstGeom prst="ellipse">
                <a:avLst/>
              </a:prstGeom>
              <a:solidFill>
                <a:srgbClr val="F4C57A">
                  <a:alpha val="3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865" y="43688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、经济发展与变法运动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19125" y="1123315"/>
            <a:ext cx="11044555" cy="5311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经济发展</a:t>
            </a:r>
            <a:endParaRPr lang="zh-CN" altLang="en-US" sz="24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铁制农具开始使用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牛耕得到推广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各国纷纷兴建水利灌溉工程。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手工业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分工更加细密。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(3)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商业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货币流通广泛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出现了一批中心城市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大商人出现。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2.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商鞅变法</a:t>
            </a:r>
            <a:endParaRPr lang="zh-CN" altLang="en-US" sz="28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重农抑商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奖励耕织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；“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废井田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开阡陌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授田于百姓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军事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奖励军功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推行县制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县的主要官员由君主任免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强制把大家庭拆散为个体小家庭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实行什伍连坐。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评价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是持续时间最长、涉及面最广、改革最彻底的变法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使秦国国富兵强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为秦统一奠定了基础。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6915" y="245110"/>
            <a:ext cx="57962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、百家争鸣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27990" y="1085850"/>
            <a:ext cx="11436350" cy="5057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背景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春秋战国社会发生大变革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井田制瓦解、分封制崩溃、士阶层崛起、私学兴起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孔子是儒家学派的创始人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核心观念是仁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主张统治者应推行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为政以德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主张恢复西周等级森严的礼乐制度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但承认制度应适时改良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教育思想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有教无类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孟子主张性善论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提倡仁政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荀子认为性本恶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主张隆礼重法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老子是道家学派的创始人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主张万物的本原为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其思想包含朴素的辩证法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主张顺其自然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无为而治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甚至退回到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小国寡民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时代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庄子崇尚逍遥自由。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58825" y="938530"/>
            <a:ext cx="10904855" cy="4501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墨家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代表下层平民的利益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代表墨子提倡节俭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兼爱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非攻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尚贤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法家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代表新兴地主阶级利益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代表韩非子主张以法治国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体现了中央集权的政治思想。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阴阳家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以邹衍为代表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提出了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相生相胜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是古代中国对自然界朴素的科学认识。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实质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是中国历史上第一次思想解放运动。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885825" y="806450"/>
            <a:ext cx="10671810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第3课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秦统—多民族封建国家的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初步建立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33782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、统一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的背景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67995" y="952500"/>
            <a:ext cx="11297285" cy="34226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客观条件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长期战乱带来巨大灾难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人民渴望安定统一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各地区经济发展迅速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要求打破政治分裂带来的阻碍。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主观条件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秦地理位置优越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物质基础雄厚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数代秦王励精图治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广纳贤才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吏治较为清明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秦王嬴政雄才大略和决策正确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秦国商鞅变法后国力强盛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为统一奠定基础。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995" y="4677410"/>
            <a:ext cx="580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、统一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的过程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8450" y="5322570"/>
            <a:ext cx="11297285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230—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秦国先后灭掉东方六国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建立秦朝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定都咸阳。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95695" y="18034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5635" y="753110"/>
            <a:ext cx="11071225" cy="568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just" fontAlgn="auto">
              <a:lnSpc>
                <a:spcPts val="358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1.政治</a:t>
            </a:r>
            <a:r>
              <a:rPr lang="en-US" altLang="zh-CN" sz="2400" b="1">
                <a:solidFill>
                  <a:schemeClr val="tx1"/>
                </a:solidFill>
                <a:uFillTx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——</a:t>
            </a: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建立君主专制中央集权制度</a:t>
            </a:r>
            <a:endParaRPr lang="en-US" altLang="zh-CN" sz="24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(1)皇帝制度：将君主定名为皇帝，嬴政自称“ 始皇帝”；通过具体规定和礼仪，突出皇帝的独尊地位；皇帝对国家事务拥有至高无上的决定权(皇权至上) 。</a:t>
            </a:r>
            <a:endParaRPr lang="en-US" altLang="zh-CN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(2)中央官制：设三公九卿。三公指丞相、太尉、御史大夫，为主要辅佐大臣；九卿泛指分掌具体事务的诸卿。</a:t>
            </a:r>
            <a:endParaRPr lang="en-US" altLang="zh-CN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(3)地方制度：在全国推广郡县制，设立郡、县两级行政机构，其主要官员由中央任免和考核；县以下设乡、里和亭，分别负责管理民众和治安。</a:t>
            </a:r>
            <a:endParaRPr lang="en-US" altLang="zh-CN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2.</a:t>
            </a:r>
            <a:r>
              <a:rPr lang="zh-CN" altLang="en-US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经济：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统一车轨、货币和度量衡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修驰道、直道。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3.</a:t>
            </a:r>
            <a:r>
              <a:rPr lang="zh-CN" altLang="en-US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社会：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编制户籍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迁徙六国贵族豪强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整顿社会风俗。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4.</a:t>
            </a:r>
            <a:r>
              <a:rPr lang="zh-CN" altLang="en-US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文化：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统一文字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焚书坑儒。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algn="just" fontAlgn="auto">
              <a:lnSpc>
                <a:spcPts val="358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5.</a:t>
            </a:r>
            <a:r>
              <a:rPr lang="zh-CN" altLang="en-US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法律：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颁行法律。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6755" y="180340"/>
            <a:ext cx="5805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、秦朝巩固统一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的措施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920105" y="47688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784860" y="575945"/>
            <a:ext cx="52501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、统一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的意义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0870" y="1221105"/>
            <a:ext cx="109080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结束了春秋战国以来诸侯割据混战局面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建立了中国历史上第一个统一的中央集权的封建国家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顺应了历史潮流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促进了各民族交往交流交融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推动了统一多民族国家政治、经济、社会的发展。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8635" y="4365625"/>
            <a:ext cx="109086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秦朝的暴政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秦末农民起义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公元前209年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陈胜、吴广在大泽乡起义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建立张楚政权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结果失败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公元前207年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刘邦的军队进入咸阳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秦朝灭亡。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860" y="372046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五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、秦末农民起义与秦的速亡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374775" y="735965"/>
            <a:ext cx="95459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第4课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西汉与东汉——统一多民族封建国家的巩固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28321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、西汉建立与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文景之治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”</a:t>
            </a:r>
            <a:endParaRPr lang="en-US" altLang="zh-CN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03390" y="18415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03530" y="928370"/>
            <a:ext cx="11584940" cy="4083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西汉建立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刘邦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汉高祖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建立汉朝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定都长安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史称西汉。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汉初统治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汉承秦制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有所损益。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郡国并行制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汉景帝削藩和平定七国之乱。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与民休息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文景之治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 fontAlgn="auto">
              <a:lnSpc>
                <a:spcPts val="3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黄老之学。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3930" y="409321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、西汉的强盛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155" y="4780280"/>
            <a:ext cx="10940415" cy="13989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3400"/>
              </a:lnSpc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ts val="3400"/>
              </a:lnSpc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实行中外朝制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颁行“推恩令”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确立以察举制为代表的新的官吏选拔制度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设置刺史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监察辖区内郡级官员及子弟和豪强势力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任用酷吏治理地方。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5935" y="916305"/>
            <a:ext cx="11256645" cy="42957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改革币制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将铸币权收归中央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实行盐铁官营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推行均输平准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国家插手商业贸易、增加收入、平抑物价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抑制工商业者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征收财产税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接受董仲舒的建议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尊崇儒术。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稳固边疆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开拓疆域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派卫青、霍去病打败匈奴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设立河西四郡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酒泉、武威、张掖、敦煌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派张骞出使西域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并开通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丝绸之路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60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设置西域都护府。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935" y="5279390"/>
            <a:ext cx="11457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05890" y="808355"/>
            <a:ext cx="10029825" cy="469392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p>
            <a:pPr algn="ctr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第二部分 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fontAlgn="auto">
              <a:lnSpc>
                <a:spcPct val="130000"/>
              </a:lnSpc>
              <a:buClrTx/>
              <a:buSzTx/>
              <a:buNone/>
            </a:pPr>
            <a:r>
              <a:rPr lang="zh-CN" altLang="en-US" sz="8000" b="1">
                <a:solidFill>
                  <a:srgbClr val="EC55A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课程达标训练</a:t>
            </a:r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30000"/>
              </a:lnSpc>
              <a:buClrTx/>
              <a:buSzTx/>
              <a:buFontTx/>
            </a:pPr>
            <a:r>
              <a:rPr lang="zh-CN" altLang="en-US" sz="6600" b="1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中外历史纲要（上）</a:t>
            </a:r>
            <a:endParaRPr lang="zh-CN" altLang="en-US" sz="6600" b="1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endParaRPr lang="zh-CN" altLang="en-US" sz="8000" b="1">
              <a:solidFill>
                <a:srgbClr val="EC55A6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50240" y="1141095"/>
            <a:ext cx="10868660" cy="52933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1.东汉的建立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公元25年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刘秀重建汉朝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定都洛阳，史称东汉；刘秀即汉光武帝，出现“光武中兴”。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光武中兴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的措施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加强皇权，增强尚书台的作用；严格控制外戚干政，裁并郡县，裁减官吏，节省开支；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整顿吏治，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惩处贪污腐败。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释放奴婢；清查全国垦田、户口数量。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重视儒学。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3.“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光武中兴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的结果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社会经济在稳定的政局下重新发展起来。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5805" y="40830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、东汉的兴衰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90220" y="588645"/>
            <a:ext cx="11045190" cy="5680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东汉的衰亡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东汉中后期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外戚干政、宦官专权与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党锢之祸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政治腐朽黑暗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；184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张角领导黄巾起义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沉重打击了东汉的统治。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5.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两汉文化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司马迁撰写的《史记》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首创了纪传体通史体裁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班固撰写的《汉书》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是我国第一部纪传体断代史。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汉赋、乐府诗、五言诗。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《黄帝内经》成书于战国至西汉之间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奠定了中医理论的基础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东汉的《神农本草经》是中国古代第一部药物学专著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《九章算术》在中国数学史乃至世界数学史上都占有重要地位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；105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东汉蔡伦改进造纸术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大大促进了中国和世界文化的传播和发展。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0505" y="393065"/>
            <a:ext cx="11664315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第二单元</a:t>
            </a:r>
            <a:r>
              <a:rPr lang="en-US" altLang="zh-CN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60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三国两晋南北朝的民族交融与隋唐统一</a:t>
            </a: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多民族封建国家的发展</a:t>
            </a:r>
            <a:endParaRPr lang="zh-CN" altLang="en-US" sz="60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【知识梳理】</a:t>
            </a:r>
            <a:endParaRPr lang="zh-CN" altLang="en-US" sz="5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249680" y="884555"/>
            <a:ext cx="975550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第5课 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三国两晋南北朝的政权更迭与民族交融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107950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、魏晋南北朝时期的政权变迁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" y="753110"/>
            <a:ext cx="11209655" cy="3658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7035" y="4311015"/>
            <a:ext cx="10425430" cy="24650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更迭频繁 ,短暂统一 ,长期分裂 ,南北分裂。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社会经济在曲折中仍有发展 ,南方开发初见成效。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汉与内迁边疆民族从冲突到和平交往 ,逐步走向交融 ,统一多民族国家发展。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75690" y="374650"/>
            <a:ext cx="60464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、东晋与南朝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15405" y="2755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71170" y="943610"/>
            <a:ext cx="11047730" cy="52349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7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西晋时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匈奴、羯、氐、羌、鲜卑五胡内迁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并在西晋末主导局势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匈奴贵族于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316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年灭西晋</a:t>
            </a:r>
            <a:r>
              <a:rPr 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317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西晋宗室司马睿在建康重建晋朝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史称东晋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1.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政治制度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实行士族制度</a:t>
            </a:r>
            <a:endParaRPr lang="zh-CN" altLang="en-US" sz="24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自三国、西晋以来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一些名声显赫的士大夫家族世代把持官位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享受政治、经济等方面特权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成为东晋政权的主要支柱</a:t>
            </a:r>
            <a:r>
              <a:rPr 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他们争权夺利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势力逐渐衰弱。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经济建设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江南开发</a:t>
            </a:r>
            <a:endParaRPr lang="zh-CN" altLang="en-US" sz="24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原因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北方人民南下带来了先进的生产工具和技术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也充实了劳动力资源。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(2)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表现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南方土地大量开垦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农作物品种增加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产量提高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纺织、矿冶、陶瓷、造船、造纸等行业都有明显进步。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(3)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促进了山区的少数民族逐步与汉族交融。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6910" y="165100"/>
            <a:ext cx="59124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、十六国与北朝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422775" y="237490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339090" y="810260"/>
            <a:ext cx="10865485" cy="15595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十六国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大部分由内迁少数民族建立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采用了中原模式的国号、年号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学习汉族的典章制度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各族之间频繁接触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差异慢慢缩小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但民族隔阂仍然广泛存在。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北魏孝文帝改革与民族交融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2275" y="5363845"/>
            <a:ext cx="11351260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(2)6世纪前期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北魏发生动乱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分裂为东魏和西魏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稍后又分别被北齐、北周取代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上述五个王朝合称北朝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隋朝取代北周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统一全国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结束了长达数百年的分裂割据局面。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784860" y="3372485"/>
          <a:ext cx="10624185" cy="2040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310"/>
                <a:gridCol w="9667875"/>
              </a:tblGrid>
              <a:tr h="3917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背景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439</a:t>
                      </a:r>
                      <a:r>
                        <a:rPr lang="zh-CN" altLang="en-US" sz="2000" b="0">
                          <a:solidFill>
                            <a:schemeClr val="tx1"/>
                          </a:solidFill>
                          <a:latin typeface="+mn-ea"/>
                          <a:cs typeface="+mn-ea"/>
                        </a:rPr>
                        <a:t>年，北魏统一北方；孝文帝推动民族交融</a:t>
                      </a:r>
                      <a:endParaRPr lang="zh-CN" altLang="en-US" sz="2000" b="0">
                        <a:solidFill>
                          <a:schemeClr val="tx1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1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内容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迁都洛阳，将鲜卑贵族籍贯改为洛阳,死后不得归葬平城；以汉族服饰取代鲜卑服饰；朝中禁鲜卑语，统一说汉语；改鲜卑姓为汉姓；鼓励鲜卑贵族与汉族高门士族通婚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899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影响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顺应了北方民族交往交流交融的历史趋势,大大缓解了民族矛盾,促进了北魏的经济发展和社会繁荣，为以后北方统一南方以及隋唐盛世的出现打下了基础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12775" y="1497330"/>
            <a:ext cx="111029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第6课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从隋唐盛世到五代十国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3565" y="63436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、隋朝兴亡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96900" y="1279525"/>
            <a:ext cx="10922000" cy="4990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589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隋灭陈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结束了南北长期分裂的局面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统一全国。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建设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广设仓库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包括供应朝廷粮食和物资的仓库、赈济用的遍置于乡间的义仓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隋炀帝兴建洛阳城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开通大运河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对巩固统一、促进南北经济交流以及运河沿岸城市发展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起了重要作用。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暴政灭亡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隋炀帝大兴土木、穷奢极欲、三征高丽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；618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隋炀帝在江都被部将杀死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隋朝灭亡。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5635" y="42862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、唐朝的繁荣与民族交融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732905" y="52641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1270635"/>
            <a:ext cx="11080115" cy="19284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618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李渊在长安称帝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建立唐朝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是为唐高祖。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唐朝的繁荣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370965" y="3199130"/>
          <a:ext cx="10164445" cy="2292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1905"/>
                <a:gridCol w="4572635"/>
                <a:gridCol w="4319905"/>
              </a:tblGrid>
              <a:tr h="36957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人物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措施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表现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68072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唐太宗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吸取教训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轻谣薄赋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劝课农桑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 , 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戎奢从简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知人善任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虚怀纳谏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出现开明政治局面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史称“贞观之治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”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546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武则天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废唐改周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社会经济持续发展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723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唐玄宗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选贤任能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改革吏治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发展生产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, 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大兴文治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改革兵制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唐朝进入全盛时期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史称“开元盛世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”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6225" y="454025"/>
            <a:ext cx="11766550" cy="55562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第一单元</a:t>
            </a:r>
            <a:r>
              <a:rPr lang="en-US" altLang="zh-CN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zh-CN" sz="60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从中华文明起源到秦汉统</a:t>
            </a:r>
            <a:r>
              <a:rPr lang="en-US" altLang="zh-CN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</a:t>
            </a: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多民族封建国家的建立与巩固</a:t>
            </a:r>
            <a:endParaRPr lang="zh-CN" altLang="en-US" sz="54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【知识梳理】</a:t>
            </a:r>
            <a:endParaRPr lang="zh-CN" altLang="en-US" sz="5400" b="1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62865"/>
            <a:ext cx="6226810" cy="6013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民族关系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9585" y="4159250"/>
            <a:ext cx="11511915" cy="19996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唐朝的衰亡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755</a:t>
            </a:r>
            <a:r>
              <a:rPr lang="en-US" altLang="zh-CN" sz="24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76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年的“安史之乱”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使中央集权被削弱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唐朝由盛转衰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之后形成藩镇割据局面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这一局面在唐朝后期持续了100多年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严重削弱了唐朝的统治力量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唐朝后期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宦官专权和朋党之争加剧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黄巢起义爆发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沉重打击了唐朝的统治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90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朱温废唐称帝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国号梁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唐朝灭亡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此后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出现了若干割据政权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史称“五代十国”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/>
          <p:nvPr/>
        </p:nvGraphicFramePr>
        <p:xfrm>
          <a:off x="1021715" y="753110"/>
          <a:ext cx="9946005" cy="3253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405"/>
                <a:gridCol w="3969385"/>
                <a:gridCol w="5022215"/>
              </a:tblGrid>
              <a:tr h="3937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民族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历史发展概况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与唐朝的关系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4EFFB"/>
                    </a:solidFill>
                  </a:tcPr>
                </a:tc>
              </a:tr>
              <a:tr h="609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突厥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兴起于阿尔泰山地区，6世纪中叶建立政权，后分裂为东、西突厥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贞观初年，唐朝大败东突厥，东突厥汗国灭亡；草原各族共同尊奉唐太宗为“天可汗”；唐高宗联合回纶灭西突厥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吐蕃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7世纪前期，统一青藏高原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唐太宗把文成公主嫁给松赞干布，唐蕃和亲促进了汉藏的友好关系和经济文化交流；9世纪前期，吐蕃与唐会盟，此后，唐蕃间基本上停止了纷争</a:t>
                      </a:r>
                      <a:endParaRPr lang="en-US" altLang="en-US" sz="20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96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靺鞨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唐玄宗时，东北靺鞨族粟末部强大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唐玄宗册封大祚荣为渤海郡王</a:t>
                      </a:r>
                      <a:endParaRPr lang="zh-CN" altLang="en-US" sz="20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12700" marR="12700" marT="12700" vert="horz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44830" y="1536065"/>
            <a:ext cx="1110297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第7课  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隋唐制度的变化与创新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137920" y="165735"/>
            <a:ext cx="5468620" cy="7442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隋唐制度的变化与创新如下。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137920" y="773430"/>
          <a:ext cx="9975215" cy="3649980"/>
        </p:xfrm>
        <a:graphic>
          <a:graphicData uri="http://schemas.openxmlformats.org/drawingml/2006/table">
            <a:tbl>
              <a:tblPr/>
              <a:tblGrid>
                <a:gridCol w="883920"/>
                <a:gridCol w="5753735"/>
                <a:gridCol w="3337560"/>
              </a:tblGrid>
              <a:tr h="372745">
                <a:tc>
                  <a:txBody>
                    <a:bodyPr/>
                    <a:p>
                      <a:pPr marL="13843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制度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152971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      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发展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93027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     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作用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914400">
                <a:tc rowSpan="2">
                  <a:txBody>
                    <a:bodyPr/>
                    <a:p>
                      <a:pPr marL="967740" indent="0" algn="l" eaLnBrk="0" fontAlgn="base">
                        <a:lnSpc>
                          <a:spcPct val="14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67740" indent="0" algn="l" eaLnBrk="0" fontAlgn="base">
                        <a:lnSpc>
                          <a:spcPct val="14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3144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选官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3208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制度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3500" indent="1905" algn="just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九品中正制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：创立于曹魏，盛行于魏晋南北朝时期，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隋朝废除。初创时期重视家世、道德和才能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西晋时期主要看重家世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9850" indent="0" algn="l" eaLnBrk="0" fontAlgn="base">
                        <a:spcBef>
                          <a:spcPts val="13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逐渐成为维护士族特权的工具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随着士族没落而无以相继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1440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64135" indent="-635" algn="just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科举制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：隋炀帝时，始建进士科；唐太宗增加考试科目，以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进士和明经两科为主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武则天首创武举和殿试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唐玄宗时提高科举考试地位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1755" indent="0" algn="l" eaLnBrk="0" fontAlgn="base">
                        <a:spcBef>
                          <a:spcPts val="13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扩大了统治的基础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提高了官员的文化素质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加强了中央集权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48435">
                <a:tc>
                  <a:txBody>
                    <a:bodyPr/>
                    <a:p>
                      <a:pPr marL="967740" indent="0" algn="l" eaLnBrk="0" fontAlgn="base">
                        <a:lnSpc>
                          <a:spcPct val="14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65405" indent="6858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三省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六部制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4770" indent="0" algn="just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魏晋南北朝时期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三省共同辅助决策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隋文帝时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中央正式确立了三省六部制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唐太宗时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给品位较低的官员以宰相名号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扩大任用宰相的范围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设置政事堂后改称中书门下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三省出现一体化趋势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9850" indent="1905" algn="just" eaLnBrk="0" fontAlgn="base">
                        <a:spcBef>
                          <a:spcPts val="14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提高了工作效率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加强皇权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削弱相权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是中国政治制度的重大变革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对此后历朝产生深远影响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137920" y="4422775"/>
          <a:ext cx="9975850" cy="2012315"/>
        </p:xfrm>
        <a:graphic>
          <a:graphicData uri="http://schemas.openxmlformats.org/drawingml/2006/table">
            <a:tbl>
              <a:tblPr/>
              <a:tblGrid>
                <a:gridCol w="885825"/>
                <a:gridCol w="5754370"/>
                <a:gridCol w="3335655"/>
              </a:tblGrid>
              <a:tr h="2012315">
                <a:tc>
                  <a:txBody>
                    <a:bodyPr/>
                    <a:p>
                      <a:pPr marL="965200" indent="0">
                        <a:lnSpc>
                          <a:spcPct val="1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965200" indent="0" algn="l" eaLnBrk="0" fontAlgn="base">
                        <a:lnSpc>
                          <a:spcPct val="126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32715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赋税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132080" indent="0" algn="l" eaLnBrk="0" fontAlgn="base">
                        <a:spcBef>
                          <a:spcPts val="2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制度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3500" indent="1270" algn="just" eaLnBrk="0" fontAlgn="base">
                        <a:spcBef>
                          <a:spcPts val="10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魏晋实行租调制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按户征收粮和绢帛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北魏孝文帝改革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颁布均田令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受田农民承担定额租调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唐初实行租庸调制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，在租调制基础上，以庸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纳绢或布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代役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；唐后期实行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两税法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规定每户按户等缴纳户税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按田亩缴纳地税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取消租庸调和一切杂税、杂役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一年分夏季和秋季两次纳税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9215" indent="0" algn="just" eaLnBrk="0" fontAlgn="base">
                        <a:spcBef>
                          <a:spcPts val="11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保证农民有较充分的生产时间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政府的赋税收入也有了保障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保证国家的财政收入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改变了自战国以来以人丁为主的赋税制度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减轻了政府对农民的人身控制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544830" y="1647190"/>
            <a:ext cx="11102975" cy="3074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第8课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三国至隋唐的文化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785" y="107950"/>
            <a:ext cx="3430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、特征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82600" y="692785"/>
            <a:ext cx="10735945" cy="7518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思想活跃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呈现多元特征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文化成就突出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唐朝达到新高峰。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2785" y="1244600"/>
            <a:ext cx="34302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、表现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600" y="1725295"/>
            <a:ext cx="11181080" cy="52400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思想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佛教传入后发展兴盛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唐奉行三教并行政策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并实现佛教本土化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南朝无神论思想家范缜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对佛教进行抨击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唐中期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儒学大师韩愈率先提出复兴儒学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用儒家的天命论和封建纲常来反对佛教的观点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巩固儒学主流思想的统治地位。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文化科技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魏晋南北朝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以曹操父子为代表的建安文学、东晋陶渊明的田园诗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南朝骄文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南北朝诗歌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唐诗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李白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、杜甫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诗圣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书法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王羲之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书圣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颜真卿、柳公权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颜筋柳骨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4860" y="280035"/>
            <a:ext cx="10658475" cy="5927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绘画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顾恺之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以形写神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代表作有《女史箴图》和《洛神赋图》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吴道子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画圣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雕塑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山西大同云冈石窟、河南洛阳龙门石窟、甘肃敦煌莫高窟。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科技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南朝祖冲之精确计算圆周率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北朝贾思勰著述《齐民要术》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中国现存最早的一部完整的农书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西晋裴秀绘制出《禹贡地域图》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隋朝李春设计建造的赵州桥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是世界上现存最古老的石拱桥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唐朝雕版印刷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唐末火药开始用于战争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火箭是最早的火药武器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唐代天文学家僧一行测出地球子午线长度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唐代孙思邈完成《千金方》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唐高宗时编修的《唐本草》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是世界上最早由国家颁行的药典。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71550" y="1319530"/>
            <a:ext cx="10373360" cy="44323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中外交流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西行印度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东晋法显、唐朝玄奘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东行日本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唐朝鉴真六次东渡日本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日本的空海携带佛经和诗文集回国。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唐对外交往特点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范围广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国家众多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交流领域全面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涉及政治、经济、文化、宗教等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交往渠道众多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交往具有双向性。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22985" y="473710"/>
            <a:ext cx="10271125" cy="5582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第三单元</a:t>
            </a:r>
            <a:r>
              <a:rPr lang="en-US" altLang="zh-CN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endParaRPr lang="en-US" altLang="zh-CN" sz="60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6000">
                <a:ln w="22225">
                  <a:solidFill>
                    <a:srgbClr val="E81818"/>
                  </a:solidFill>
                  <a:prstDash val="solid"/>
                </a:ln>
                <a:solidFill>
                  <a:srgbClr val="E8181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辽宋夏金多民族政权的并立与元朝的统一</a:t>
            </a:r>
            <a:endParaRPr lang="en-US" altLang="zh-CN" sz="6000">
              <a:ln w="22225">
                <a:solidFill>
                  <a:srgbClr val="E81818"/>
                </a:solidFill>
                <a:prstDash val="solid"/>
              </a:ln>
              <a:solidFill>
                <a:srgbClr val="E8181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</a:pPr>
            <a:r>
              <a:rPr lang="zh-CN" altLang="en-US" sz="54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【知识梳理】</a:t>
            </a:r>
            <a:endParaRPr lang="zh-CN" altLang="en-US" sz="5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5400" b="1">
              <a:ln w="22225">
                <a:solidFill>
                  <a:srgbClr val="E81818"/>
                </a:solidFill>
                <a:prstDash val="solid"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454660" y="1358265"/>
            <a:ext cx="11102975" cy="3272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第9课 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两宋的政治和军事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170815"/>
            <a:ext cx="64471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、宋初中央集权的加强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768340" y="37020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49275" y="815975"/>
            <a:ext cx="10735945" cy="160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北宋的建立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960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赵匡胤陈桥兵变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建立宋朝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定都开封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史称北宋。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宋初中央集权的加强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23315" y="2538095"/>
          <a:ext cx="10412095" cy="3710940"/>
        </p:xfrm>
        <a:graphic>
          <a:graphicData uri="http://schemas.openxmlformats.org/drawingml/2006/table">
            <a:tbl>
              <a:tblPr/>
              <a:tblGrid>
                <a:gridCol w="659765"/>
                <a:gridCol w="659130"/>
                <a:gridCol w="3883660"/>
                <a:gridCol w="2322830"/>
                <a:gridCol w="2886710"/>
              </a:tblGrid>
              <a:tr h="474345">
                <a:tc>
                  <a:txBody>
                    <a:bodyPr/>
                    <a:p>
                      <a:pPr algn="ctr" fontAlgn="ctr"/>
                      <a:r>
                        <a:rPr lang="zh-CN" altLang="en-US" sz="2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角度</a:t>
                      </a:r>
                      <a:endParaRPr lang="zh-CN" altLang="en-US" sz="2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p>
                      <a:pPr algn="ctr" fontAlgn="ctr"/>
                      <a:r>
                        <a:rPr lang="zh-CN" altLang="en-US" sz="2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措施</a:t>
                      </a:r>
                      <a:endParaRPr lang="zh-CN" altLang="en-US" sz="2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特点</a:t>
                      </a:r>
                      <a:endParaRPr lang="zh-CN" altLang="en-US" sz="2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1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评价</a:t>
                      </a:r>
                      <a:endParaRPr lang="zh-CN" altLang="en-US" sz="2000" b="1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1533525">
                <a:tc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中央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p>
                      <a:pPr algn="l" fontAlgn="t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枢密院专掌军政，三司专掌财政，与宰相分权，并增设参知政事为副相；枢密院与禁军管理机构“三衙”分权；罢免宿将兵权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用文官担任枢密院长官；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扩大科举录取的规模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分散各级机构的权力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互相牵制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,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加强监察制度；中央直接掌控地方部分权力；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崇文抑武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rowSpan="5"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有效地预防了内部动乱，巩固了国家的统一和安定，强化了中央集权；制度过于僵化，权力分割过细，影响了行政效率，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助长了因循保守的政治风气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1315">
                <a:tc rowSpan="4"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地方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行政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派文官出任地方各州的长官知州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6068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财政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设诸路转运司统管地方财政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361950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军政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将地方精锐部队编入禁军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</a:tr>
              <a:tr h="619125"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algn="ctr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监察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algn="l" fontAlgn="ctr"/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设立四监司，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对各州进行监控；增设通判，</a:t>
                      </a:r>
                      <a:r>
                        <a:rPr lang="zh-CN" altLang="en-US" sz="2000" b="0" i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与知州彼此制约</a:t>
                      </a:r>
                      <a:endParaRPr lang="zh-CN" altLang="en-US" sz="2000" b="0" i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842" marR="9842" marT="9842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cPr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本框 33"/>
          <p:cNvSpPr txBox="1"/>
          <p:nvPr/>
        </p:nvSpPr>
        <p:spPr>
          <a:xfrm>
            <a:off x="751205" y="1452880"/>
            <a:ext cx="10813415" cy="3121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第1课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中华文明的起源与早期国家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5220" y="282575"/>
            <a:ext cx="61563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、边防压力与财政危机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416675" y="28257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35635" y="2675890"/>
            <a:ext cx="10735945" cy="2562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9295" y="957580"/>
            <a:ext cx="11084560" cy="5351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fontAlgn="auto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边防压力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(1)北宋与辽(契丹族)和议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北宋与辽签订澶渊之盟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维持已有边界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辽宋皇帝以兄弟相称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北宋每年送给辽一笔钱物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称为“岁币”。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(2)北宋与西夏(党项族)和议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西夏保持帝号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同时向北宋称臣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北宋每年送给西夏钱物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称为“岁赐”。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2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财政危机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供养一支空前庞大的军队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冗兵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/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政府机构设置重叠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冗员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积弱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3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王安石变法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背景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三冗二积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的社会局面致使北宋出现了严重的社会危机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阶级矛盾尖锐和边疆危机的存在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使北宋陷入内忧外患的境地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庆历新政虽然失败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但为王安石变法的出现奠定了基础。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23430" y="3319780"/>
            <a:ext cx="1544955" cy="845185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1360" y="57150"/>
            <a:ext cx="260540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184275" y="636270"/>
          <a:ext cx="10236835" cy="2598420"/>
        </p:xfrm>
        <a:graphic>
          <a:graphicData uri="http://schemas.openxmlformats.org/drawingml/2006/table">
            <a:tbl>
              <a:tblPr/>
              <a:tblGrid>
                <a:gridCol w="739775"/>
                <a:gridCol w="847725"/>
                <a:gridCol w="8649335"/>
              </a:tblGrid>
              <a:tr h="352425">
                <a:tc>
                  <a:txBody>
                    <a:bodyPr/>
                    <a:p>
                      <a:pPr marL="6604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原则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p>
                      <a:pPr marL="6477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</a:rPr>
                        <a:t>加强国家对各个领域的管理和控制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362585">
                <a:tc>
                  <a:txBody>
                    <a:bodyPr/>
                    <a:p>
                      <a:pPr marL="8572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目的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p>
                      <a:pPr marL="7112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</a:rPr>
                        <a:t>富国强兵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660400">
                <a:tc rowSpan="2">
                  <a:txBody>
                    <a:bodyPr/>
                    <a:p>
                      <a:pPr marL="967740" indent="0" algn="l" eaLnBrk="0" fontAlgn="base">
                        <a:lnSpc>
                          <a:spcPct val="18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8128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内容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967740" indent="0" algn="ctr" eaLnBrk="0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71120" indent="0" algn="ctr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富国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5405" indent="2540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官府通过向农民提供农业贷款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青苗法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 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、拨巨资从事商业经营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均输法和市易法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 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等手段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力图在调控经济的同时开辟财源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9260">
                <a:tc vMerge="1">
                  <a:tcPr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p>
                      <a:pPr marL="6604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</a:rPr>
                        <a:t>强兵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477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对农民进行编制管理和军事训练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希望借以逐渐恢复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兵农合一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的征兵制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93750">
                <a:tc>
                  <a:txBody>
                    <a:bodyPr/>
                    <a:p>
                      <a:pPr marL="967740" indent="0" algn="l" eaLnBrk="0" fontAlgn="base">
                        <a:lnSpc>
                          <a:spcPct val="10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altLang="zh-CN" sz="20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69850" indent="0" algn="l" eaLnBrk="0" fontAlgn="base"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意义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 gridSpan="2">
                  <a:txBody>
                    <a:bodyPr/>
                    <a:p>
                      <a:pPr marL="65405" indent="63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积极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达到了富国目的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增加了大笔收入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；</a:t>
                      </a:r>
                      <a:endParaRPr lang="en-US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65405" indent="635" algn="l" eaLnBrk="0" fontAlgn="base">
                        <a:spcBef>
                          <a:spcPts val="800"/>
                        </a:spcBef>
                        <a:spcAft>
                          <a:spcPct val="0"/>
                        </a:spcAft>
                      </a:pP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消极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：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加重了人民的负担 </a:t>
                      </a:r>
                      <a:r>
                        <a:rPr lang="en-US" alt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alt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致使统治集团内部的分裂日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益严重</a:t>
                      </a:r>
                      <a:r>
                        <a:rPr lang="en-US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，</a:t>
                      </a:r>
                      <a:r>
                        <a:rPr lang="zh-CN" sz="20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北宋逐渐走向衰亡</a:t>
                      </a:r>
                      <a:endParaRPr lang="zh-CN" sz="20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546100" y="3328035"/>
            <a:ext cx="11318875" cy="30359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南宋的偏安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(1)南宋的建立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①北宋灭亡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1127年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北宋被金所灭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宋徽宗和宋钦宗被俘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史称“靖康之变”。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②南宋建立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1127年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赵构(宋高宗)在应天府称帝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后定都临安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史称南宋。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(2)南宋与金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①岳飞抗金。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fontAlgn="auto">
              <a:lnSpc>
                <a:spcPts val="28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②绍兴和议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1141年订立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以东起淮水、西至大散关一线划界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南宋对金称臣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每年向金朝缴纳一笔财物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称为“岁贡”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宋金对峙局面形成。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443355" y="1358265"/>
            <a:ext cx="9477375" cy="34531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第10课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辽夏金元的统治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107950"/>
            <a:ext cx="7332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 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、辽夏金元的概况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4035" y="3745865"/>
            <a:ext cx="11330940" cy="2987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一省制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地方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行省制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内容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山东、山西和河北由中书省直辖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全国共设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个行省。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影响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军政大权集中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提高了行政效率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巩固了多民族国家统一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是我国省制的开端。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促进了边疆少数民族地区政治、经济和文化的发展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它的创立是中国古代地方行政制度的重大变革。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62025" y="721995"/>
          <a:ext cx="9486900" cy="2555875"/>
        </p:xfrm>
        <a:graphic>
          <a:graphicData uri="http://schemas.openxmlformats.org/drawingml/2006/table">
            <a:tbl>
              <a:tblPr/>
              <a:tblGrid>
                <a:gridCol w="892175"/>
                <a:gridCol w="1329055"/>
                <a:gridCol w="1194435"/>
                <a:gridCol w="1599565"/>
                <a:gridCol w="4471670"/>
              </a:tblGrid>
              <a:tr h="511175">
                <a:tc>
                  <a:txBody>
                    <a:bodyPr/>
                    <a:p>
                      <a:pPr marL="673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政权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13335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建立时间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211455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民族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33528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建立者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  <a:tc>
                  <a:txBody>
                    <a:bodyPr/>
                    <a:p>
                      <a:pPr marL="126111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    </a:t>
                      </a:r>
                      <a:r>
                        <a:rPr lang="zh-CN" sz="2000" b="1">
                          <a:solidFill>
                            <a:srgbClr val="000000"/>
                          </a:solidFill>
                          <a:latin typeface="+mn-ea"/>
                        </a:rPr>
                        <a:t>政治制度</a:t>
                      </a:r>
                      <a:endParaRPr lang="zh-CN" sz="20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4EFFB"/>
                    </a:solidFill>
                  </a:tcPr>
                </a:tc>
              </a:tr>
              <a:tr h="511175">
                <a:tc>
                  <a:txBody>
                    <a:bodyPr/>
                    <a:p>
                      <a:pPr marL="13335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辽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13360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916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年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398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契丹族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03200" indent="0" algn="l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耶律阿保机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794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南、北面官；</a:t>
                      </a:r>
                      <a:r>
                        <a:rPr lang="zh-CN" altLang="en-US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行营是国家政治中心</a:t>
                      </a:r>
                      <a:endParaRPr lang="zh-CN" altLang="en-US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175">
                <a:tc>
                  <a:txBody>
                    <a:bodyPr/>
                    <a:p>
                      <a:pPr marL="66675" indent="0" algn="ctr" eaLnBrk="0" fontAlgn="base"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西夏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9113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1038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年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271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党项族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9814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元昊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667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模仿北宋、有本民族称谓的官职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175">
                <a:tc>
                  <a:txBody>
                    <a:bodyPr/>
                    <a:p>
                      <a:pPr marL="13208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金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9113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1115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年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335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女真族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20066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完颜阿骨打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858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猛安谋克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11175">
                <a:tc>
                  <a:txBody>
                    <a:bodyPr/>
                    <a:p>
                      <a:pPr marL="13081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元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9113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1271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年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34620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蒙古族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334645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</a:rPr>
                        <a:t>忽必烈</a:t>
                      </a:r>
                      <a:endParaRPr lang="zh-CN" sz="20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67945" indent="0" algn="ctr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行省制度、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四等人制</a:t>
                      </a: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endParaRPr lang="en-US" altLang="zh-CN" sz="20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784860" y="3308985"/>
            <a:ext cx="73329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2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、元朝政治制度</a:t>
            </a:r>
            <a:endParaRPr lang="zh-CN" altLang="en-US" sz="32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08405" y="682625"/>
            <a:ext cx="9916160" cy="51746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边疆管理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吐蕃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由直属中央政府的宣政院进行管理。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设北庭都元帅府、宣慰司等管理军政事务。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台湾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在隶属福建晋江的澎湖设置巡检司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履行行政管理职能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以经略台湾。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特点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元朝的辽阔疆域与王朝统治相始终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边疆管理也呈现出与内地一体化趋向。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民族政策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四等人制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(6)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新兴民族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回回。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435610" y="1287780"/>
            <a:ext cx="11321415" cy="3342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第11课 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辽宋夏金元的经济、社会与文化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63650" y="45021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、辽宋夏金元的经济与社会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96595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69950" y="1095375"/>
            <a:ext cx="10452735" cy="5193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经济的发展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农业的发展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耕作制度。一年两熟的稻麦复种制在南方普及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有些地方还可以一年三熟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提高了粮食产量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经济结构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一些地区出现了固定种植某种经济作物的农户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对传统自然经济结构有一定突破。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手工业的发展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宋五大名窑、元青花瓷和釉里红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煤开采量大。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商业和城市的繁荣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基层市场涌现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官方设置榷场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纸币出现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海外贸易非常繁荣。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经济重心南移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魏晋南北朝奠定基础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唐中后期开始南移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两宋时期完成南移。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242695" y="1020445"/>
            <a:ext cx="9486900" cy="3950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经济重心南移原因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自然因素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南方自然条件适宜。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政治因素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北方战乱频繁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社会动荡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南方相对稳定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统治者重视经济发展。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经济因素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北民南迁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带来了劳动力和先进的生产技术。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宋社会变化表现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门第观念淡化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社会成员身份趋于平等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国家对社会控制放松。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3960" y="41973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、辽宋夏金元的文化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5180" y="1064895"/>
            <a:ext cx="10858500" cy="49676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1.儒学复兴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(1)背景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儒家学说日益僵化，社会影响不及佛教和道教。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(2)目的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强调学术为现实服务，充分发挥儒学在强化社会伦理道德秩序、树立基本价值观方面的作用。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代表人物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北宋的程颢、程颐兄弟和南宋的朱熹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这一派被称为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程朱理学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主张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认为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是自然界和社会的根本原则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也称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天理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”；“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存天理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灭人欲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”；“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格物致知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影响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从南宋后期起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程朱理学受到官方尊崇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在历史上产生了深远影响。</a:t>
            </a:r>
            <a:r>
              <a:rPr lang="en-US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注重人的气节、品德和社会责任感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对塑造中华民族性格起了积极作用。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967105" y="492760"/>
            <a:ext cx="10050145" cy="4485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文学艺术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豪放派的苏轼、辛弃疾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婉约派的柳永、李清照。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元曲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包括散曲和杂剧。元杂剧标志着中国古代戏曲艺术的成熟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代表作家有关汉卿、王实甫等。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话本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实际上就是早期的白话小说。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(4)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书法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更加追求个性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不拘法度。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(5)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绘画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以山水画最为突出。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7920" y="267970"/>
            <a:ext cx="7919720" cy="8870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 、石器时代的古人类和文化遗存</a:t>
            </a:r>
            <a:endParaRPr lang="zh-CN" altLang="en-US" sz="3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/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55625"/>
            <a:ext cx="1579245" cy="77089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212725" y="930275"/>
            <a:ext cx="11847195" cy="53041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7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旧石器时代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是指以打制方法制作石器的时代。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(2)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文化遗存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距今约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170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万年的元谋人和距今约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万至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万年的北京人。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(3) 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社会生活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从事渔猎和采集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过着群居生活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已学会用火。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新石器时代</a:t>
            </a:r>
            <a:endParaRPr lang="zh-CN" altLang="en-US" sz="24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(1)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概念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是指以磨制方法制作石器的时代。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	</a:t>
            </a:r>
            <a:r>
              <a:rPr lang="en-US" altLang="zh-CN" sz="240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文化遗存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早期有距今约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7000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年前的黄河中游的仰韶文化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彩绘陶器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粟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、黄河下游的大汶口文化、长江下游的河姆渡文化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种植水稻、养蚕缫丝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)；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晚期有距今约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5000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年前的黄河流域的龙山文化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黑陶、蛋壳陶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、北方辽河上游的红山文化和长江下游的良渚文化</a:t>
            </a:r>
            <a:r>
              <a:rPr lang="en-US" altLang="zh-CN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都有精美玉器和较大规模的祭坛和神庙。</a:t>
            </a:r>
            <a:endParaRPr lang="zh-CN" altLang="en-US" sz="240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663575" y="663575"/>
            <a:ext cx="10855325" cy="5017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科技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宋朝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北宋工匠毕昇发明了活字印刷术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火药被大量制造并用于军事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出现爆炸型火器、管形射击火器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造出了指南针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广泛应用于航海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沈括所著的《梦溪笔谈》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总结和记载了当时的许多科技成果。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元朝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：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郭守敬设计和监制天文观测仪器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主持天文测量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编定新的历法《授时历》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王祯编撰的《农书》汇集北方和南方农业技术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关于农业工具的记载尤为丰富。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803253" y="43234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410373" y="568330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659765" y="942975"/>
            <a:ext cx="10972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2026 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学考金典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广西普通高中学业水平考试训练指导</a:t>
            </a:r>
            <a:r>
              <a:rPr lang="en-US" altLang="zh-CN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历史课件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图片 29" descr="阴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6340" y="2287270"/>
            <a:ext cx="7280910" cy="3395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45460" y="2883535"/>
            <a:ext cx="619061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9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本课结束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9015656" cy="5910196"/>
            <a:chOff x="0" y="0"/>
            <a:chExt cx="9015656" cy="5910196"/>
          </a:xfrm>
        </p:grpSpPr>
        <p:grpSp>
          <p:nvGrpSpPr>
            <p:cNvPr id="4" name="组合 3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8" name="矩形 7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9" name="等腰三角形 8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6" name="矩形 5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6" name="等腰三角形 1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13" name="等腰三角形 1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grpSp>
        <p:nvGrpSpPr>
          <p:cNvPr id="18" name="组合 17"/>
          <p:cNvGrpSpPr/>
          <p:nvPr/>
        </p:nvGrpSpPr>
        <p:grpSpPr>
          <a:xfrm flipH="1" flipV="1">
            <a:off x="3206959" y="1000502"/>
            <a:ext cx="9015656" cy="5910196"/>
            <a:chOff x="0" y="0"/>
            <a:chExt cx="9015656" cy="5910196"/>
          </a:xfrm>
        </p:grpSpPr>
        <p:grpSp>
          <p:nvGrpSpPr>
            <p:cNvPr id="19" name="组合 18"/>
            <p:cNvGrpSpPr/>
            <p:nvPr/>
          </p:nvGrpSpPr>
          <p:grpSpPr>
            <a:xfrm>
              <a:off x="0" y="0"/>
              <a:ext cx="410444" cy="5910196"/>
              <a:chOff x="0" y="0"/>
              <a:chExt cx="410444" cy="5910196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0" y="180000"/>
                <a:ext cx="180000" cy="5730196"/>
                <a:chOff x="0" y="180000"/>
                <a:chExt cx="180000" cy="5730196"/>
              </a:xfrm>
              <a:solidFill>
                <a:srgbClr val="887875"/>
              </a:solidFill>
            </p:grpSpPr>
            <p:sp>
              <p:nvSpPr>
                <p:cNvPr id="30" name="矩形 29"/>
                <p:cNvSpPr/>
                <p:nvPr/>
              </p:nvSpPr>
              <p:spPr>
                <a:xfrm rot="5400000">
                  <a:off x="-2685098" y="2865098"/>
                  <a:ext cx="555019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0800000">
                  <a:off x="0" y="5730196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sp>
            <p:nvSpPr>
              <p:cNvPr id="28" name="矩形 27"/>
              <p:cNvSpPr/>
              <p:nvPr/>
            </p:nvSpPr>
            <p:spPr>
              <a:xfrm rot="5400000">
                <a:off x="-1659557" y="1890000"/>
                <a:ext cx="3960000" cy="180000"/>
              </a:xfrm>
              <a:prstGeom prst="rect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0800000">
                <a:off x="230444" y="3955600"/>
                <a:ext cx="180000" cy="180000"/>
              </a:xfrm>
              <a:prstGeom prst="triangle">
                <a:avLst/>
              </a:prstGeom>
              <a:solidFill>
                <a:srgbClr val="F4C57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0" y="0"/>
              <a:ext cx="9015656" cy="402315"/>
              <a:chOff x="0" y="0"/>
              <a:chExt cx="9015656" cy="402315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9015656" cy="180000"/>
                <a:chOff x="0" y="0"/>
                <a:chExt cx="9015656" cy="180000"/>
              </a:xfrm>
              <a:solidFill>
                <a:srgbClr val="887875"/>
              </a:solidFill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0" y="0"/>
                  <a:ext cx="8835656" cy="18000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5400000">
                  <a:off x="8835656" y="0"/>
                  <a:ext cx="180000" cy="180000"/>
                </a:xfrm>
                <a:prstGeom prst="triangl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>
                <a:off x="1" y="222315"/>
                <a:ext cx="7229328" cy="180000"/>
                <a:chOff x="0" y="170600"/>
                <a:chExt cx="7162213" cy="189400"/>
              </a:xfrm>
            </p:grpSpPr>
            <p:sp>
              <p:nvSpPr>
                <p:cNvPr id="23" name="等腰三角形 22"/>
                <p:cNvSpPr/>
                <p:nvPr/>
              </p:nvSpPr>
              <p:spPr>
                <a:xfrm rot="5400000">
                  <a:off x="6982213" y="170600"/>
                  <a:ext cx="180000" cy="180000"/>
                </a:xfrm>
                <a:prstGeom prst="triangle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0" y="180000"/>
                  <a:ext cx="6984000" cy="180000"/>
                </a:xfrm>
                <a:prstGeom prst="rect">
                  <a:avLst/>
                </a:prstGeom>
                <a:solidFill>
                  <a:srgbClr val="F4C57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微软雅黑" panose="020B0503020204020204" charset="-122"/>
                    <a:ea typeface="微软雅黑" panose="020B0503020204020204" charset="-122"/>
                    <a:sym typeface="微软雅黑" panose="020B0503020204020204" charset="-122"/>
                  </a:endParaRPr>
                </a:p>
              </p:txBody>
            </p:sp>
          </p:grpSp>
        </p:grpSp>
      </p:grpSp>
      <p:sp>
        <p:nvSpPr>
          <p:cNvPr id="32" name="椭圆 31"/>
          <p:cNvSpPr/>
          <p:nvPr/>
        </p:nvSpPr>
        <p:spPr>
          <a:xfrm rot="5400000">
            <a:off x="10151550" y="1472283"/>
            <a:ext cx="1046750" cy="1015434"/>
          </a:xfrm>
          <a:prstGeom prst="ellipse">
            <a:avLst/>
          </a:prstGeom>
          <a:pattFill prst="dkDnDiag">
            <a:fgClr>
              <a:srgbClr val="F9E2B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3" name="椭圆 32"/>
          <p:cNvSpPr/>
          <p:nvPr/>
        </p:nvSpPr>
        <p:spPr>
          <a:xfrm rot="5400000">
            <a:off x="9400214" y="459170"/>
            <a:ext cx="712534" cy="670786"/>
          </a:xfrm>
          <a:prstGeom prst="ellipse">
            <a:avLst/>
          </a:prstGeom>
          <a:pattFill prst="dkDnDiag">
            <a:fgClr>
              <a:srgbClr val="D4E8E8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5"/>
          <p:cNvSpPr/>
          <p:nvPr/>
        </p:nvSpPr>
        <p:spPr>
          <a:xfrm>
            <a:off x="1484630" y="1183005"/>
            <a:ext cx="9378950" cy="4817745"/>
          </a:xfrm>
          <a:custGeom>
            <a:avLst/>
            <a:gdLst>
              <a:gd name="connsiteX0" fmla="*/ 0 w 11753845"/>
              <a:gd name="connsiteY0" fmla="*/ 0 h 6381750"/>
              <a:gd name="connsiteX1" fmla="*/ 11753845 w 11753845"/>
              <a:gd name="connsiteY1" fmla="*/ 0 h 6381750"/>
              <a:gd name="connsiteX2" fmla="*/ 11753845 w 11753845"/>
              <a:gd name="connsiteY2" fmla="*/ 6381750 h 6381750"/>
              <a:gd name="connsiteX3" fmla="*/ 0 w 11753845"/>
              <a:gd name="connsiteY3" fmla="*/ 6381750 h 6381750"/>
              <a:gd name="connsiteX4" fmla="*/ 0 w 11753845"/>
              <a:gd name="connsiteY4" fmla="*/ 0 h 638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753845" h="6381750" fill="none" extrusionOk="0">
                <a:moveTo>
                  <a:pt x="0" y="0"/>
                </a:moveTo>
                <a:cubicBezTo>
                  <a:pt x="3183110" y="-104054"/>
                  <a:pt x="8258642" y="-119396"/>
                  <a:pt x="11753845" y="0"/>
                </a:cubicBezTo>
                <a:cubicBezTo>
                  <a:pt x="11725960" y="2662940"/>
                  <a:pt x="11587146" y="3497919"/>
                  <a:pt x="11753845" y="6381750"/>
                </a:cubicBezTo>
                <a:cubicBezTo>
                  <a:pt x="10179394" y="6524103"/>
                  <a:pt x="5192149" y="6412549"/>
                  <a:pt x="0" y="6381750"/>
                </a:cubicBezTo>
                <a:cubicBezTo>
                  <a:pt x="-79383" y="4311867"/>
                  <a:pt x="134796" y="2744656"/>
                  <a:pt x="0" y="0"/>
                </a:cubicBezTo>
                <a:close/>
              </a:path>
              <a:path w="11753845" h="6381750" stroke="0" extrusionOk="0">
                <a:moveTo>
                  <a:pt x="0" y="0"/>
                </a:moveTo>
                <a:cubicBezTo>
                  <a:pt x="2957728" y="132734"/>
                  <a:pt x="7515203" y="-84803"/>
                  <a:pt x="11753845" y="0"/>
                </a:cubicBezTo>
                <a:cubicBezTo>
                  <a:pt x="11585469" y="1605334"/>
                  <a:pt x="11788918" y="5258562"/>
                  <a:pt x="11753845" y="6381750"/>
                </a:cubicBezTo>
                <a:cubicBezTo>
                  <a:pt x="10174487" y="6442052"/>
                  <a:pt x="2921945" y="6236068"/>
                  <a:pt x="0" y="6381750"/>
                </a:cubicBezTo>
                <a:cubicBezTo>
                  <a:pt x="-80667" y="3260684"/>
                  <a:pt x="-56701" y="3069181"/>
                  <a:pt x="0" y="0"/>
                </a:cubicBezTo>
                <a:close/>
              </a:path>
            </a:pathLst>
          </a:custGeom>
          <a:solidFill>
            <a:srgbClr val="F4C57A"/>
          </a:solidFill>
          <a:ln w="28575">
            <a:solidFill>
              <a:srgbClr val="8878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4C57A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48250" y="1583055"/>
            <a:ext cx="2126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 b="1">
                <a:sym typeface="+mn-ea"/>
              </a:rPr>
              <a:t>版权声明</a:t>
            </a:r>
            <a:endParaRPr lang="zh-CN" altLang="en-US" sz="3600" b="1">
              <a:solidFill>
                <a:srgbClr val="0091DC"/>
              </a:solidFill>
              <a:sym typeface="+mn-ea"/>
            </a:endParaRPr>
          </a:p>
        </p:txBody>
      </p:sp>
      <p:pic>
        <p:nvPicPr>
          <p:cNvPr id="36" name="图片 35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31" b="54817"/>
          <a:stretch>
            <a:fillRect/>
          </a:stretch>
        </p:blipFill>
        <p:spPr>
          <a:xfrm rot="20311036">
            <a:off x="708660" y="118110"/>
            <a:ext cx="2614295" cy="2038350"/>
          </a:xfrm>
          <a:custGeom>
            <a:avLst/>
            <a:gdLst>
              <a:gd name="connsiteX0" fmla="*/ 197951 w 2213875"/>
              <a:gd name="connsiteY0" fmla="*/ 0 h 1603841"/>
              <a:gd name="connsiteX1" fmla="*/ 2213875 w 2213875"/>
              <a:gd name="connsiteY1" fmla="*/ 352860 h 1603841"/>
              <a:gd name="connsiteX2" fmla="*/ 1994909 w 2213875"/>
              <a:gd name="connsiteY2" fmla="*/ 1603841 h 1603841"/>
              <a:gd name="connsiteX3" fmla="*/ 0 w 2213875"/>
              <a:gd name="connsiteY3" fmla="*/ 1254660 h 1603841"/>
              <a:gd name="connsiteX4" fmla="*/ 0 w 2213875"/>
              <a:gd name="connsiteY4" fmla="*/ 0 h 1603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875" h="1603841">
                <a:moveTo>
                  <a:pt x="197951" y="0"/>
                </a:moveTo>
                <a:lnTo>
                  <a:pt x="2213875" y="352860"/>
                </a:lnTo>
                <a:lnTo>
                  <a:pt x="1994909" y="1603841"/>
                </a:lnTo>
                <a:lnTo>
                  <a:pt x="0" y="12546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形状, 箭头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8" t="45795"/>
          <a:stretch>
            <a:fillRect/>
          </a:stretch>
        </p:blipFill>
        <p:spPr>
          <a:xfrm rot="273568">
            <a:off x="8487158" y="4904369"/>
            <a:ext cx="3161167" cy="2202946"/>
          </a:xfrm>
          <a:custGeom>
            <a:avLst/>
            <a:gdLst>
              <a:gd name="connsiteX0" fmla="*/ 0 w 2761006"/>
              <a:gd name="connsiteY0" fmla="*/ 467642 h 1924083"/>
              <a:gd name="connsiteX1" fmla="*/ 2761006 w 2761006"/>
              <a:gd name="connsiteY1" fmla="*/ 0 h 1924083"/>
              <a:gd name="connsiteX2" fmla="*/ 2761006 w 2761006"/>
              <a:gd name="connsiteY2" fmla="*/ 1700275 h 1924083"/>
              <a:gd name="connsiteX3" fmla="*/ 1439627 w 2761006"/>
              <a:gd name="connsiteY3" fmla="*/ 1924083 h 1924083"/>
              <a:gd name="connsiteX4" fmla="*/ 246683 w 2761006"/>
              <a:gd name="connsiteY4" fmla="*/ 1924083 h 192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1006" h="1924083">
                <a:moveTo>
                  <a:pt x="0" y="467642"/>
                </a:moveTo>
                <a:lnTo>
                  <a:pt x="2761006" y="0"/>
                </a:lnTo>
                <a:lnTo>
                  <a:pt x="2761006" y="1700275"/>
                </a:lnTo>
                <a:lnTo>
                  <a:pt x="1439627" y="1924083"/>
                </a:lnTo>
                <a:lnTo>
                  <a:pt x="246683" y="1924083"/>
                </a:lnTo>
                <a:close/>
              </a:path>
            </a:pathLst>
          </a:custGeom>
        </p:spPr>
      </p:pic>
      <p:sp>
        <p:nvSpPr>
          <p:cNvPr id="41" name="文本框 40"/>
          <p:cNvSpPr txBox="1"/>
          <p:nvPr/>
        </p:nvSpPr>
        <p:spPr>
          <a:xfrm>
            <a:off x="1834515" y="2503170"/>
            <a:ext cx="8552815" cy="2993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本课件仅限于教师教学使用，课件的所有权和著作权归广西接班人教育科技有限公司所有。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任何单位或者个人未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经书面许可，不得出于商业性目的复制、转载、摘编、改编或以其他方式使用产品封面设计、版式设计、内文内容、商业标识等。任何人不得以非法形式销售或者传播，违者必究。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/>
            <a:endParaRPr lang="zh-CN" altLang="en-US" sz="2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2620" y="367030"/>
            <a:ext cx="5001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、从部落到国家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80340" y="1113790"/>
            <a:ext cx="11870690" cy="5181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部落时代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）三皇五帝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三皇时代较早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名称众说不一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神话色彩浓重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五帝的事迹较为具体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）炎黄联盟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黄帝是黄河中上游一带的部落首领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他联合另一部落首领炎帝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结成炎黄部落联盟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他们被后世共尊为华夏始祖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）禅让制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尧、舜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可能是中原地区的联盟首领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尧年老时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根据推举和对舜考察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由舜继承其位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这种做法称为“禅让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早期国家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约公元前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2070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年建立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夏王是最高统治者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设有主管行政、军事、司法和宗教的机构与职官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通过控制一些部族实行间接统治。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4860" y="107950"/>
            <a:ext cx="447929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三</a:t>
            </a:r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、商和西周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172085" y="675005"/>
            <a:ext cx="11875135" cy="6025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457200" algn="just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1600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汤建立商朝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商曾迁都至殷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所以商朝也称殷朝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中央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商王是最高统治者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商王之下设有尹及各类事务官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地方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实行内外服制。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1046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周武王灭商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定都镐京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史称西周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西周实行分封制与宗法制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封建亲戚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以蕃屏周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形成了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天子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诸侯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卿大夫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士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金字塔型的等级结构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公元前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841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国人暴动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大臣召公、周公共同执政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史称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共和行政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商和西周的经济和文化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(1)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农业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是主要生产部门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主要使用木、石、骨、蚌等材质的工具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井田制是土地经营的基本方式。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(2)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手工业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青铜铸造是主要部门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青铜时代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(3)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文化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商朝甲骨文。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 flipV="1">
            <a:off x="10019028" y="735878"/>
            <a:ext cx="901700" cy="901700"/>
            <a:chOff x="7683500" y="3387873"/>
            <a:chExt cx="1079500" cy="10795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-583832" y="-470319"/>
            <a:ext cx="4208793" cy="4122855"/>
            <a:chOff x="-444096" y="-90212"/>
            <a:chExt cx="4208793" cy="4122855"/>
          </a:xfrm>
        </p:grpSpPr>
        <p:sp>
          <p:nvSpPr>
            <p:cNvPr id="2" name="椭圆 1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 rot="10256978">
            <a:off x="8732310" y="3516639"/>
            <a:ext cx="4208793" cy="4122855"/>
            <a:chOff x="-444096" y="-90212"/>
            <a:chExt cx="4208793" cy="4122855"/>
          </a:xfrm>
        </p:grpSpPr>
        <p:sp>
          <p:nvSpPr>
            <p:cNvPr id="18" name="椭圆 17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0800000" flipV="1">
            <a:off x="820583" y="5243888"/>
            <a:ext cx="901700" cy="901700"/>
            <a:chOff x="7683500" y="3387873"/>
            <a:chExt cx="1079500" cy="10795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7683500" y="4218485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680720" y="1358265"/>
            <a:ext cx="10813415" cy="300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第2课   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ctr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60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诸侯纷争与变法运动</a:t>
            </a:r>
            <a:endParaRPr lang="zh-CN" altLang="en-US" sz="6000" b="1" dirty="0">
              <a:solidFill>
                <a:schemeClr val="accent2">
                  <a:lumMod val="50000"/>
                </a:scheme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 rot="5400000">
            <a:off x="-419906" y="-451603"/>
            <a:ext cx="1223187" cy="1186592"/>
          </a:xfrm>
          <a:prstGeom prst="ellipse">
            <a:avLst/>
          </a:prstGeom>
          <a:pattFill prst="wdDnDiag">
            <a:fgClr>
              <a:srgbClr val="F4C57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855" y="845185"/>
            <a:ext cx="73329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— </a:t>
            </a:r>
            <a:r>
              <a:rPr lang="zh-CN" altLang="en-US" sz="36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、列国纷争与华夏认同</a:t>
            </a:r>
            <a:endParaRPr lang="zh-CN" altLang="en-US" sz="3600" b="1" dirty="0">
              <a:solidFill>
                <a:schemeClr val="accent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058660" y="582295"/>
            <a:ext cx="857885" cy="744220"/>
            <a:chOff x="7070753" y="3387873"/>
            <a:chExt cx="1692247" cy="107950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7070753" y="4218485"/>
              <a:ext cx="1692247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>
              <a:off x="7924800" y="3927623"/>
              <a:ext cx="1079500" cy="0"/>
            </a:xfrm>
            <a:prstGeom prst="line">
              <a:avLst/>
            </a:prstGeom>
            <a:ln w="19050">
              <a:solidFill>
                <a:srgbClr val="F4C57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 rot="10256978">
            <a:off x="10328700" y="4567564"/>
            <a:ext cx="4208793" cy="4122855"/>
            <a:chOff x="-444096" y="-90212"/>
            <a:chExt cx="4208793" cy="4122855"/>
          </a:xfrm>
        </p:grpSpPr>
        <p:sp>
          <p:nvSpPr>
            <p:cNvPr id="24" name="椭圆 23"/>
            <p:cNvSpPr/>
            <p:nvPr/>
          </p:nvSpPr>
          <p:spPr>
            <a:xfrm rot="5400000">
              <a:off x="1370830" y="831067"/>
              <a:ext cx="1223187" cy="1186592"/>
            </a:xfrm>
            <a:prstGeom prst="ellipse">
              <a:avLst/>
            </a:prstGeom>
            <a:pattFill prst="dkDnDiag">
              <a:fgClr>
                <a:srgbClr val="F4C57A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5400000">
              <a:off x="2161975" y="2313014"/>
              <a:ext cx="780604" cy="734868"/>
            </a:xfrm>
            <a:prstGeom prst="ellipse">
              <a:avLst/>
            </a:prstGeom>
            <a:pattFill prst="dkDnDiag">
              <a:fgClr>
                <a:srgbClr val="99C9C8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5400000">
              <a:off x="2677785" y="1203234"/>
              <a:ext cx="1103418" cy="1070406"/>
            </a:xfrm>
            <a:prstGeom prst="ellipse">
              <a:avLst/>
            </a:prstGeom>
            <a:solidFill>
              <a:srgbClr val="F4C57A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 rot="5400000">
              <a:off x="780424" y="2701958"/>
              <a:ext cx="1370844" cy="1290526"/>
            </a:xfrm>
            <a:prstGeom prst="ellipse">
              <a:avLst/>
            </a:prstGeom>
            <a:solidFill>
              <a:srgbClr val="3E535E">
                <a:alpha val="1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 rot="5400000">
              <a:off x="3073021" y="3221623"/>
              <a:ext cx="353195" cy="332501"/>
            </a:xfrm>
            <a:prstGeom prst="ellipse">
              <a:avLst/>
            </a:prstGeom>
            <a:solidFill>
              <a:srgbClr val="99C9C8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 rot="5400000">
              <a:off x="-471451" y="-62857"/>
              <a:ext cx="1828647" cy="1773938"/>
            </a:xfrm>
            <a:prstGeom prst="ellipse">
              <a:avLst/>
            </a:prstGeom>
            <a:solidFill>
              <a:srgbClr val="F4C57A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 rot="5400000">
              <a:off x="133142" y="2067620"/>
              <a:ext cx="780606" cy="734869"/>
            </a:xfrm>
            <a:prstGeom prst="ellipse">
              <a:avLst/>
            </a:prstGeom>
            <a:pattFill prst="dkDnDiag">
              <a:fgClr>
                <a:srgbClr val="87A2AF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98805" y="1582420"/>
            <a:ext cx="10720705" cy="4032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列国纷争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周郑交恶、春秋五霸、三家分晋、田氏代齐以及战国七雄</a:t>
            </a:r>
            <a:r>
              <a:rPr 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周朝传统的政治秩序完全被破坏。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华夏认同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春秋时期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中原各国自称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华夏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”。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在频繁交往和密切联系中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周边戎狄蛮夷也产生华夏认同观念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进入战国后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逐渐融入华夏族。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764*169"/>
  <p:tag name="TABLE_ENDDRAG_RECT" val="88*251*764*169"/>
</p:tagLst>
</file>

<file path=ppt/tags/tag2.xml><?xml version="1.0" encoding="utf-8"?>
<p:tagLst xmlns:p="http://schemas.openxmlformats.org/presentationml/2006/main">
  <p:tag name="TABLE_ENDDRAG_ORIGIN_RECT" val="785*274"/>
  <p:tag name="TABLE_ENDDRAG_RECT" val="89*60*785*274"/>
</p:tagLst>
</file>

<file path=ppt/tags/tag3.xml><?xml version="1.0" encoding="utf-8"?>
<p:tagLst xmlns:p="http://schemas.openxmlformats.org/presentationml/2006/main">
  <p:tag name="TABLE_ENDDRAG_ORIGIN_RECT" val="785*158"/>
  <p:tag name="TABLE_ENDDRAG_RECT" val="89*348*785*158"/>
</p:tagLst>
</file>

<file path=ppt/tags/tag4.xml><?xml version="1.0" encoding="utf-8"?>
<p:tagLst xmlns:p="http://schemas.openxmlformats.org/presentationml/2006/main">
  <p:tag name="TABLE_ENDDRAG_ORIGIN_RECT" val="819*292"/>
  <p:tag name="TABLE_ENDDRAG_RECT" val="87*205*819*292"/>
</p:tagLst>
</file>

<file path=ppt/tags/tag5.xml><?xml version="1.0" encoding="utf-8"?>
<p:tagLst xmlns:p="http://schemas.openxmlformats.org/presentationml/2006/main">
  <p:tag name="TABLE_ENDDRAG_ORIGIN_RECT" val="469*256"/>
  <p:tag name="TABLE_ENDDRAG_RECT" val="54*44*469*256"/>
</p:tagLst>
</file>

<file path=ppt/tags/tag6.xml><?xml version="1.0" encoding="utf-8"?>
<p:tagLst xmlns:p="http://schemas.openxmlformats.org/presentationml/2006/main">
  <p:tag name="TABLE_ENDDRAG_ORIGIN_RECT" val="549*201"/>
  <p:tag name="TABLE_ENDDRAG_RECT" val="50*59*549*20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9513</Words>
  <Application>WPS 演示</Application>
  <PresentationFormat>宽屏</PresentationFormat>
  <Paragraphs>617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方正粗黑宋简体</vt:lpstr>
      <vt:lpstr>黑体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师宇楠</cp:lastModifiedBy>
  <cp:revision>122</cp:revision>
  <dcterms:created xsi:type="dcterms:W3CDTF">2025-09-10T01:34:00Z</dcterms:created>
  <dcterms:modified xsi:type="dcterms:W3CDTF">2026-02-21T04:53:27Z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732A2F6D29D9B8CE3DD3C06819C8D8AD_41</vt:lpwstr>
  </property>
</Properties>
</file>